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1b1cab68d8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1b1cab68d8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b46e0a11d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1b46e0a11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1b46e0a11d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1b46e0a11d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b46e0a11d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1b46e0a11d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1b1cab68d8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1b1cab68d8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1b46e0a11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1b46e0a11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1b1271f5ea_4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1b1271f5ea_4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b1271f5ea_4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1b1271f5ea_4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1b1271f5ea_4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1b1271f5ea_4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b1271f5ea_4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b1271f5ea_4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1b1271f5ea_4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1b1271f5ea_4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b1271f5ea_3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1b1271f5ea_3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b1cab68d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b1cab68d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b1cab68d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1b1cab68d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cuhk-eda/Xplace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cuhk-eda/Xplace/blob/main/src/run_placement.py" TargetMode="External"/><Relationship Id="rId4" Type="http://schemas.openxmlformats.org/officeDocument/2006/relationships/hyperlink" Target="https://github.com/cuhk-eda/Xplace/blob/main/src/run_placement_nesterov.py#L394" TargetMode="External"/><Relationship Id="rId5" Type="http://schemas.openxmlformats.org/officeDocument/2006/relationships/hyperlink" Target="https://github.com/cuhk-eda/Xplace/blob/main/src/run_placement_nesterov.py#L394" TargetMode="External"/><Relationship Id="rId6" Type="http://schemas.openxmlformats.org/officeDocument/2006/relationships/hyperlink" Target="https://github.com/cuhk-eda/Xplace/blob/main/src/detail_placement.py#L727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8079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 	 	 		</a:t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</a:t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	</a:t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Xplace: An Extremely Fast and Extensible Placement Framework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lang="zh-TW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	</a:t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2024/12/04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</a:t>
            </a:r>
            <a:r>
              <a:rPr lang="zh-TW"/>
              <a:t>roup1-demo3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3400575" y="4111025"/>
            <a:ext cx="332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 u="sng">
                <a:solidFill>
                  <a:schemeClr val="hlink"/>
                </a:solidFill>
                <a:hlinkClick r:id="rId3"/>
              </a:rPr>
              <a:t>https://github.com/cuhk-eda/Xplace</a:t>
            </a:r>
            <a:endParaRPr sz="1100"/>
          </a:p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Build Xplace - Issues</a:t>
            </a:r>
            <a:endParaRPr/>
          </a:p>
        </p:txBody>
      </p:sp>
      <p:sp>
        <p:nvSpPr>
          <p:cNvPr id="173" name="Google Shape;173;p22"/>
          <p:cNvSpPr txBox="1"/>
          <p:nvPr>
            <p:ph idx="1" type="body"/>
          </p:nvPr>
        </p:nvSpPr>
        <p:spPr>
          <a:xfrm>
            <a:off x="729450" y="1788175"/>
            <a:ext cx="76887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500"/>
              <a:t>原始碼有錯，需要修改</a:t>
            </a:r>
            <a:endParaRPr sz="1500"/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3350" y="1721875"/>
            <a:ext cx="6029974" cy="3298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Demo Time</a:t>
            </a:r>
            <a:endParaRPr/>
          </a:p>
        </p:txBody>
      </p:sp>
      <p:sp>
        <p:nvSpPr>
          <p:cNvPr id="181" name="Google Shape;181;p23"/>
          <p:cNvSpPr txBox="1"/>
          <p:nvPr>
            <p:ph idx="1" type="body"/>
          </p:nvPr>
        </p:nvSpPr>
        <p:spPr>
          <a:xfrm>
            <a:off x="729450" y="2078875"/>
            <a:ext cx="7688700" cy="26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To run GP + DP flow for ISPD2019 dataset:</a:t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500"/>
              <a:t>	     python main.py --dataset ispd2019 --run_all True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To run Routability GP + DP flow </a:t>
            </a:r>
            <a:r>
              <a:rPr lang="zh-TW" sz="1500"/>
              <a:t>for ISPD2019 dataset:</a:t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500"/>
              <a:t>	     python main.py --dataset ispd2019 --run_all True --use_cell_inflate True</a:t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500"/>
              <a:t>   </a:t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500"/>
              <a:t>若要只跑特定 design :</a:t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500"/>
              <a:t>	--run_all True  =&gt; --design_name ispd19_test1</a:t>
            </a:r>
            <a:endParaRPr sz="1500"/>
          </a:p>
        </p:txBody>
      </p:sp>
      <p:sp>
        <p:nvSpPr>
          <p:cNvPr id="182" name="Google Shape;182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Demo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89" name="Google Shape;189;p24"/>
          <p:cNvSpPr txBox="1"/>
          <p:nvPr/>
        </p:nvSpPr>
        <p:spPr>
          <a:xfrm>
            <a:off x="817675" y="2084400"/>
            <a:ext cx="31239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Run time of GP and LG :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Parameters: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</a:pPr>
            <a:r>
              <a:rPr lang="zh-TW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iteration : 1000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</a:pPr>
            <a:r>
              <a:rPr lang="zh-TW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learning rate: 0.01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0" name="Google Shape;19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7450" y="1159076"/>
            <a:ext cx="5503726" cy="35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Demo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97" name="Google Shape;197;p25"/>
          <p:cNvSpPr txBox="1"/>
          <p:nvPr/>
        </p:nvSpPr>
        <p:spPr>
          <a:xfrm>
            <a:off x="828800" y="2045525"/>
            <a:ext cx="3570600" cy="12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Global placement HPWL of </a:t>
            </a:r>
            <a:br>
              <a:rPr lang="zh-TW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zh-TW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each test case: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Parameters: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zh-TW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iteration : 1000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zh-TW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learning rate: 0.01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8" name="Google Shape;1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425" y="1157650"/>
            <a:ext cx="5389774" cy="366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Demo Time</a:t>
            </a:r>
            <a:endParaRPr/>
          </a:p>
        </p:txBody>
      </p:sp>
      <p:pic>
        <p:nvPicPr>
          <p:cNvPr id="204" name="Google Shape;20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3325" y="2326675"/>
            <a:ext cx="6203699" cy="2717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6"/>
          <p:cNvSpPr txBox="1"/>
          <p:nvPr/>
        </p:nvSpPr>
        <p:spPr>
          <a:xfrm>
            <a:off x="854025" y="1763075"/>
            <a:ext cx="61218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python main.py --dataset </a:t>
            </a:r>
            <a:r>
              <a:rPr lang="zh-TW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ispd2019</a:t>
            </a:r>
            <a:r>
              <a:rPr lang="zh-TW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--run_all True --load_from_raw True --detail_placement True --use_cell_inflate True --final_route_eval True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07" name="Google Shape;207;p26"/>
          <p:cNvSpPr txBox="1"/>
          <p:nvPr/>
        </p:nvSpPr>
        <p:spPr>
          <a:xfrm>
            <a:off x="7415350" y="3030000"/>
            <a:ext cx="1450800" cy="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GP + DP + GR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6"/>
          <p:cNvSpPr txBox="1"/>
          <p:nvPr/>
        </p:nvSpPr>
        <p:spPr>
          <a:xfrm>
            <a:off x="7370500" y="3847775"/>
            <a:ext cx="17145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iteration: 10000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learning rate: 0.01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Demo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215" name="Google Shape;2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6400" y="1942425"/>
            <a:ext cx="3474798" cy="29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Outline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782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20"/>
              <a:buChar char="●"/>
            </a:pPr>
            <a:r>
              <a:rPr b="1" lang="zh-TW" sz="1720"/>
              <a:t>Introductio</a:t>
            </a:r>
            <a:r>
              <a:rPr b="1" lang="zh-TW" sz="1720"/>
              <a:t>n</a:t>
            </a:r>
            <a:endParaRPr b="1" sz="172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b="1" sz="1020"/>
          </a:p>
          <a:p>
            <a:pPr indent="-33782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20"/>
              <a:buChar char="●"/>
            </a:pPr>
            <a:r>
              <a:rPr b="1" lang="zh-TW" sz="1720"/>
              <a:t>Trace Codes</a:t>
            </a:r>
            <a:endParaRPr b="1" sz="172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b="1" sz="1020"/>
          </a:p>
          <a:p>
            <a:pPr indent="-33782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20"/>
              <a:buChar char="●"/>
            </a:pPr>
            <a:r>
              <a:rPr b="1" lang="zh-TW" sz="1720"/>
              <a:t>Build Xplace</a:t>
            </a:r>
            <a:endParaRPr b="1" sz="172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b="1" sz="1020"/>
          </a:p>
          <a:p>
            <a:pPr indent="-33782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20"/>
              <a:buChar char="●"/>
            </a:pPr>
            <a:r>
              <a:rPr b="1" lang="zh-TW" sz="1720"/>
              <a:t>Demo time</a:t>
            </a:r>
            <a:endParaRPr b="1" sz="1720"/>
          </a:p>
        </p:txBody>
      </p:sp>
      <p:sp>
        <p:nvSpPr>
          <p:cNvPr id="96" name="Google Shape;96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 - Overview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1853850"/>
            <a:ext cx="7688700" cy="24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/>
              <a:t>“</a:t>
            </a:r>
            <a:r>
              <a:rPr b="1" lang="zh-TW" sz="1600"/>
              <a:t>Upgrade” </a:t>
            </a:r>
            <a:r>
              <a:rPr lang="zh-TW" sz="1600"/>
              <a:t>version</a:t>
            </a:r>
            <a:r>
              <a:rPr lang="zh-TW" sz="1600"/>
              <a:t> of DREAMPlace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>
                <a:solidFill>
                  <a:srgbClr val="FF0000"/>
                </a:solidFill>
              </a:rPr>
              <a:t>Routability-Driven placement</a:t>
            </a:r>
            <a:r>
              <a:rPr lang="zh-TW" sz="1600">
                <a:solidFill>
                  <a:srgbClr val="FF0000"/>
                </a:solidFill>
              </a:rPr>
              <a:t> </a:t>
            </a:r>
            <a:r>
              <a:rPr b="1" lang="zh-TW" sz="1600">
                <a:solidFill>
                  <a:srgbClr val="FF0000"/>
                </a:solidFill>
              </a:rPr>
              <a:t>flow</a:t>
            </a:r>
            <a:r>
              <a:rPr lang="zh-TW" sz="1600"/>
              <a:t> to optimize the </a:t>
            </a:r>
            <a:r>
              <a:rPr b="1" lang="zh-TW" sz="1600"/>
              <a:t>detailed</a:t>
            </a:r>
            <a:r>
              <a:rPr lang="zh-TW" sz="1600"/>
              <a:t> </a:t>
            </a:r>
            <a:r>
              <a:rPr b="1" lang="zh-TW" sz="1600"/>
              <a:t>routability</a:t>
            </a:r>
            <a:r>
              <a:rPr lang="zh-TW" sz="1600"/>
              <a:t>.</a:t>
            </a:r>
            <a:endParaRPr b="1" sz="1600">
              <a:solidFill>
                <a:srgbClr val="0000FF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>
                <a:solidFill>
                  <a:srgbClr val="0000FF"/>
                </a:solidFill>
              </a:rPr>
              <a:t>Operator-Level optimization</a:t>
            </a:r>
            <a:r>
              <a:rPr b="1" lang="zh-TW" sz="1600"/>
              <a:t> </a:t>
            </a:r>
            <a:r>
              <a:rPr lang="zh-TW" sz="1600"/>
              <a:t>techniques to achieve effective parallelization.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>
                <a:solidFill>
                  <a:srgbClr val="0000FF"/>
                </a:solidFill>
              </a:rPr>
              <a:t>Placement- Stage-Aware parameters scheduling</a:t>
            </a:r>
            <a:r>
              <a:rPr lang="zh-TW" sz="1600"/>
              <a:t> to improve the solution.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>
                <a:solidFill>
                  <a:srgbClr val="0000FF"/>
                </a:solidFill>
              </a:rPr>
              <a:t>Fourier-Neural-Operator (FNO)</a:t>
            </a:r>
            <a:r>
              <a:rPr lang="zh-TW" sz="1600"/>
              <a:t>, solving Poisson equation.</a:t>
            </a:r>
            <a:endParaRPr b="1" sz="1600"/>
          </a:p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104" name="Google Shape;104;p15"/>
          <p:cNvGrpSpPr/>
          <p:nvPr/>
        </p:nvGrpSpPr>
        <p:grpSpPr>
          <a:xfrm>
            <a:off x="4730219" y="1773656"/>
            <a:ext cx="3216799" cy="1596177"/>
            <a:chOff x="5032294" y="951835"/>
            <a:chExt cx="1967100" cy="1020900"/>
          </a:xfrm>
        </p:grpSpPr>
        <p:sp>
          <p:nvSpPr>
            <p:cNvPr id="105" name="Google Shape;105;p15"/>
            <p:cNvSpPr/>
            <p:nvPr/>
          </p:nvSpPr>
          <p:spPr>
            <a:xfrm>
              <a:off x="5032294" y="951835"/>
              <a:ext cx="1967100" cy="1020900"/>
            </a:xfrm>
            <a:prstGeom prst="rect">
              <a:avLst/>
            </a:prstGeom>
            <a:solidFill>
              <a:srgbClr val="E9EDEE"/>
            </a:solidFill>
            <a:ln cap="flat" cmpd="sng" w="9525">
              <a:solidFill>
                <a:srgbClr val="1A1A1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" name="Google Shape;106;p15"/>
            <p:cNvSpPr txBox="1"/>
            <p:nvPr/>
          </p:nvSpPr>
          <p:spPr>
            <a:xfrm>
              <a:off x="5309226" y="1026598"/>
              <a:ext cx="1413300" cy="2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>
                  <a:latin typeface="Lato"/>
                  <a:ea typeface="Lato"/>
                  <a:cs typeface="Lato"/>
                  <a:sym typeface="Lato"/>
                </a:rPr>
                <a:t>DreamPlace</a:t>
              </a:r>
              <a:endParaRPr b="1"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5149300" y="1462126"/>
              <a:ext cx="857400" cy="346200"/>
            </a:xfrm>
            <a:prstGeom prst="roundRect">
              <a:avLst>
                <a:gd fmla="val 16667" name="adj"/>
              </a:avLst>
            </a:prstGeom>
            <a:solidFill>
              <a:srgbClr val="E9EDEE"/>
            </a:solidFill>
            <a:ln cap="flat" cmpd="sng" w="9525">
              <a:solidFill>
                <a:srgbClr val="1A1A1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200">
                  <a:latin typeface="Lato"/>
                  <a:ea typeface="Lato"/>
                  <a:cs typeface="Lato"/>
                  <a:sym typeface="Lato"/>
                </a:rPr>
                <a:t>ePlace/RePlace</a:t>
              </a:r>
              <a:endParaRPr b="1" sz="12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6175192" y="1462126"/>
              <a:ext cx="771000" cy="346200"/>
            </a:xfrm>
            <a:prstGeom prst="roundRect">
              <a:avLst>
                <a:gd fmla="val 16667" name="adj"/>
              </a:avLst>
            </a:prstGeom>
            <a:solidFill>
              <a:srgbClr val="E9EDEE"/>
            </a:solidFill>
            <a:ln cap="flat" cmpd="sng" w="9525">
              <a:solidFill>
                <a:srgbClr val="1A1A1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10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ABCDPlace</a:t>
              </a:r>
              <a:endParaRPr b="1"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09" name="Google Shape;109;p15"/>
          <p:cNvGrpSpPr/>
          <p:nvPr/>
        </p:nvGrpSpPr>
        <p:grpSpPr>
          <a:xfrm>
            <a:off x="4694818" y="1760837"/>
            <a:ext cx="3287614" cy="1621843"/>
            <a:chOff x="5893475" y="3565347"/>
            <a:chExt cx="1967100" cy="1369800"/>
          </a:xfrm>
        </p:grpSpPr>
        <p:sp>
          <p:nvSpPr>
            <p:cNvPr id="110" name="Google Shape;110;p15"/>
            <p:cNvSpPr/>
            <p:nvPr/>
          </p:nvSpPr>
          <p:spPr>
            <a:xfrm>
              <a:off x="5893475" y="3565347"/>
              <a:ext cx="1967100" cy="1369800"/>
            </a:xfrm>
            <a:prstGeom prst="rect">
              <a:avLst/>
            </a:prstGeom>
            <a:solidFill>
              <a:srgbClr val="E9EDEE"/>
            </a:solidFill>
            <a:ln cap="flat" cmpd="sng" w="9525">
              <a:solidFill>
                <a:srgbClr val="1A1A1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1" name="Google Shape;111;p15"/>
            <p:cNvSpPr txBox="1"/>
            <p:nvPr/>
          </p:nvSpPr>
          <p:spPr>
            <a:xfrm>
              <a:off x="6170401" y="3640123"/>
              <a:ext cx="1413300" cy="2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800">
                  <a:latin typeface="Lato"/>
                  <a:ea typeface="Lato"/>
                  <a:cs typeface="Lato"/>
                  <a:sym typeface="Lato"/>
                </a:rPr>
                <a:t>Xplace-Route</a:t>
              </a:r>
              <a:endParaRPr b="1" sz="1800"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5976420" y="4075638"/>
              <a:ext cx="910200" cy="346200"/>
            </a:xfrm>
            <a:prstGeom prst="roundRect">
              <a:avLst>
                <a:gd fmla="val 16667" name="adj"/>
              </a:avLst>
            </a:prstGeom>
            <a:solidFill>
              <a:srgbClr val="E9EDEE"/>
            </a:solidFill>
            <a:ln cap="flat" cmpd="sng" w="9525">
              <a:solidFill>
                <a:srgbClr val="1A1A1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200">
                  <a:solidFill>
                    <a:srgbClr val="0000FF"/>
                  </a:solidFill>
                  <a:latin typeface="Lato"/>
                  <a:ea typeface="Lato"/>
                  <a:cs typeface="Lato"/>
                  <a:sym typeface="Lato"/>
                </a:rPr>
                <a:t>ePlace/RePlace</a:t>
              </a:r>
              <a:endParaRPr b="1" sz="12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6931522" y="4075638"/>
              <a:ext cx="876000" cy="346200"/>
            </a:xfrm>
            <a:prstGeom prst="roundRect">
              <a:avLst>
                <a:gd fmla="val 16667" name="adj"/>
              </a:avLst>
            </a:prstGeom>
            <a:solidFill>
              <a:srgbClr val="E9EDEE"/>
            </a:solidFill>
            <a:ln cap="flat" cmpd="sng" w="9525">
              <a:solidFill>
                <a:srgbClr val="1A1A1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20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ABCDPlace</a:t>
              </a:r>
              <a:endParaRPr b="1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6170406" y="4521700"/>
              <a:ext cx="1413300" cy="346200"/>
            </a:xfrm>
            <a:prstGeom prst="roundRect">
              <a:avLst>
                <a:gd fmla="val 16667" name="adj"/>
              </a:avLst>
            </a:prstGeom>
            <a:solidFill>
              <a:srgbClr val="E9EDEE"/>
            </a:solidFill>
            <a:ln cap="flat" cmpd="sng" w="9525">
              <a:solidFill>
                <a:srgbClr val="1A1A1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100"/>
                <a:t>		 	 	 		</a:t>
              </a:r>
              <a:endParaRPr sz="11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100"/>
                <a:t>			</a:t>
              </a:r>
              <a:endParaRPr sz="11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TW" sz="1200">
                  <a:solidFill>
                    <a:srgbClr val="FF0000"/>
                  </a:solidFill>
                </a:rPr>
                <a:t>Routability Optimizatio</a:t>
              </a:r>
              <a:r>
                <a:rPr b="1" lang="zh-TW" sz="1200">
                  <a:solidFill>
                    <a:srgbClr val="FF0000"/>
                  </a:solidFill>
                </a:rPr>
                <a:t>n </a:t>
              </a:r>
              <a:endParaRPr b="1" sz="1200">
                <a:solidFill>
                  <a:srgbClr val="FF0000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100"/>
                <a:t>			</a:t>
              </a:r>
              <a:endParaRPr sz="11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100"/>
                <a:t>			</a:t>
              </a:r>
              <a:endParaRPr sz="11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 - Placement Core Engine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 txBox="1"/>
          <p:nvPr>
            <p:ph idx="1" type="body"/>
          </p:nvPr>
        </p:nvSpPr>
        <p:spPr>
          <a:xfrm>
            <a:off x="180075" y="2379650"/>
            <a:ext cx="2131200" cy="7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/>
              <a:t>Operator-Level optimization</a:t>
            </a:r>
            <a:endParaRPr b="1"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22" name="Google Shape;1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7025" y="1763206"/>
            <a:ext cx="4096825" cy="309824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6919600" y="2000775"/>
            <a:ext cx="21312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TW" sz="1600"/>
              <a:t>Placement- Stage-Aware parameters scheduler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/>
          </a:p>
        </p:txBody>
      </p:sp>
      <p:cxnSp>
        <p:nvCxnSpPr>
          <p:cNvPr id="124" name="Google Shape;124;p16"/>
          <p:cNvCxnSpPr/>
          <p:nvPr/>
        </p:nvCxnSpPr>
        <p:spPr>
          <a:xfrm>
            <a:off x="2169175" y="2803825"/>
            <a:ext cx="701100" cy="94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5" name="Google Shape;125;p16"/>
          <p:cNvCxnSpPr/>
          <p:nvPr/>
        </p:nvCxnSpPr>
        <p:spPr>
          <a:xfrm flipH="1">
            <a:off x="6365425" y="2273375"/>
            <a:ext cx="757800" cy="312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26" name="Google Shape;126;p16"/>
          <p:cNvGrpSpPr/>
          <p:nvPr/>
        </p:nvGrpSpPr>
        <p:grpSpPr>
          <a:xfrm>
            <a:off x="180075" y="3078500"/>
            <a:ext cx="3703500" cy="1289125"/>
            <a:chOff x="180075" y="3078500"/>
            <a:chExt cx="3703500" cy="1289125"/>
          </a:xfrm>
        </p:grpSpPr>
        <p:cxnSp>
          <p:nvCxnSpPr>
            <p:cNvPr id="127" name="Google Shape;127;p16"/>
            <p:cNvCxnSpPr/>
            <p:nvPr/>
          </p:nvCxnSpPr>
          <p:spPr>
            <a:xfrm flipH="1" rot="10800000">
              <a:off x="2311275" y="3078500"/>
              <a:ext cx="1572300" cy="7776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28" name="Google Shape;128;p16"/>
            <p:cNvSpPr txBox="1"/>
            <p:nvPr/>
          </p:nvSpPr>
          <p:spPr>
            <a:xfrm>
              <a:off x="180075" y="3590025"/>
              <a:ext cx="2046000" cy="77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365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700"/>
                <a:buFont typeface="Lato"/>
                <a:buChar char="●"/>
              </a:pPr>
              <a:r>
                <a:rPr b="1" lang="zh-TW" sz="16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Fourier-Neural-Operator (FNO)</a:t>
              </a:r>
              <a:endPara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29" name="Google Shape;129;p16"/>
          <p:cNvGrpSpPr/>
          <p:nvPr/>
        </p:nvGrpSpPr>
        <p:grpSpPr>
          <a:xfrm>
            <a:off x="6365350" y="3524625"/>
            <a:ext cx="2685450" cy="843000"/>
            <a:chOff x="6365150" y="3637400"/>
            <a:chExt cx="2685450" cy="843000"/>
          </a:xfrm>
        </p:grpSpPr>
        <p:cxnSp>
          <p:nvCxnSpPr>
            <p:cNvPr id="130" name="Google Shape;130;p16"/>
            <p:cNvCxnSpPr/>
            <p:nvPr/>
          </p:nvCxnSpPr>
          <p:spPr>
            <a:xfrm flipH="1">
              <a:off x="6365150" y="3864725"/>
              <a:ext cx="890700" cy="1128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31" name="Google Shape;131;p16"/>
            <p:cNvSpPr txBox="1"/>
            <p:nvPr/>
          </p:nvSpPr>
          <p:spPr>
            <a:xfrm>
              <a:off x="7066400" y="3637400"/>
              <a:ext cx="1984200" cy="84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600"/>
                <a:buFont typeface="Lato"/>
                <a:buChar char="●"/>
              </a:pPr>
              <a:r>
                <a:rPr b="1" lang="zh-TW" sz="16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Routability evaluation and optimization </a:t>
              </a:r>
              <a:br>
                <a:rPr b="1" lang="zh-TW" sz="16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</a:br>
              <a:r>
                <a:rPr b="1" lang="zh-TW" sz="12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(GGR&lt;- demo 4)</a:t>
              </a:r>
              <a:endParaRPr b="1" sz="1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 - System Flow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7"/>
          <p:cNvSpPr txBox="1"/>
          <p:nvPr>
            <p:ph idx="1" type="body"/>
          </p:nvPr>
        </p:nvSpPr>
        <p:spPr>
          <a:xfrm>
            <a:off x="729450" y="2078875"/>
            <a:ext cx="7688700" cy="26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zh-TW" sz="1700"/>
              <a:t>Routability-Driven Placement</a:t>
            </a:r>
            <a:r>
              <a:rPr lang="zh-TW" sz="1700"/>
              <a:t> </a:t>
            </a:r>
            <a:r>
              <a:rPr b="1" lang="zh-TW" sz="1700"/>
              <a:t>Flow</a:t>
            </a:r>
            <a:endParaRPr b="1" sz="1700"/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Pin-Accessibility-Aware Density Adjustment</a:t>
            </a:r>
            <a:endParaRPr sz="1500"/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500"/>
              <a:buAutoNum type="arabicPeriod"/>
            </a:pPr>
            <a:r>
              <a:rPr lang="zh-TW" sz="1500">
                <a:solidFill>
                  <a:srgbClr val="38761D"/>
                </a:solidFill>
              </a:rPr>
              <a:t>Placement Core</a:t>
            </a:r>
            <a:endParaRPr sz="1500">
              <a:solidFill>
                <a:srgbClr val="38761D"/>
              </a:solidFill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500"/>
              <a:buAutoNum type="arabicPeriod"/>
            </a:pPr>
            <a:r>
              <a:rPr lang="zh-TW" sz="1500">
                <a:solidFill>
                  <a:srgbClr val="38761D"/>
                </a:solidFill>
              </a:rPr>
              <a:t>Routing Congestion Map</a:t>
            </a:r>
            <a:endParaRPr sz="1500">
              <a:solidFill>
                <a:srgbClr val="38761D"/>
              </a:solidFill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500"/>
              <a:buAutoNum type="arabicPeriod"/>
            </a:pPr>
            <a:r>
              <a:rPr lang="zh-TW" sz="1500">
                <a:solidFill>
                  <a:srgbClr val="38761D"/>
                </a:solidFill>
              </a:rPr>
              <a:t>Cell Inflation</a:t>
            </a:r>
            <a:endParaRPr sz="1500">
              <a:solidFill>
                <a:srgbClr val="38761D"/>
              </a:solidFill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Selects the solution with the smallest routing cost</a:t>
            </a:r>
            <a:endParaRPr sz="1500"/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Legalization and Detailed Placement </a:t>
            </a:r>
            <a:br>
              <a:rPr lang="zh-TW" sz="1500"/>
            </a:br>
            <a:r>
              <a:rPr lang="zh-TW" sz="1500"/>
              <a:t>(use </a:t>
            </a:r>
            <a:r>
              <a:rPr b="1" lang="zh-TW" sz="1500"/>
              <a:t>ABCDPlace</a:t>
            </a:r>
            <a:r>
              <a:rPr lang="zh-TW" sz="1500"/>
              <a:t>)</a:t>
            </a:r>
            <a:endParaRPr sz="1500"/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Pin-Accessibility-Driven Refinement</a:t>
            </a:r>
            <a:endParaRPr sz="1500"/>
          </a:p>
        </p:txBody>
      </p:sp>
      <p:sp>
        <p:nvSpPr>
          <p:cNvPr id="138" name="Google Shape;138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139" name="Google Shape;13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300" y="511475"/>
            <a:ext cx="3248700" cy="43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Trace Codes</a:t>
            </a:r>
            <a:endParaRPr/>
          </a:p>
        </p:txBody>
      </p:sp>
      <p:sp>
        <p:nvSpPr>
          <p:cNvPr id="145" name="Google Shape;145;p18"/>
          <p:cNvSpPr txBox="1"/>
          <p:nvPr>
            <p:ph idx="1" type="body"/>
          </p:nvPr>
        </p:nvSpPr>
        <p:spPr>
          <a:xfrm>
            <a:off x="729450" y="20409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Xplace/src/run_placement.py : 5</a:t>
            </a:r>
            <a:endParaRPr sz="1600"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zh-TW" sz="1600" u="sng">
                <a:solidFill>
                  <a:schemeClr val="hlink"/>
                </a:solidFill>
                <a:hlinkClick r:id="rId3"/>
              </a:rPr>
              <a:t>run_placement_single()</a:t>
            </a:r>
            <a:r>
              <a:rPr lang="zh-TW" sz="1600"/>
              <a:t>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Xplace/src/run_placement_nesterov.py : 394</a:t>
            </a:r>
            <a:endParaRPr sz="1600"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zh-TW" sz="1600" u="sng">
                <a:solidFill>
                  <a:schemeClr val="hlink"/>
                </a:solidFill>
                <a:hlinkClick r:id="rId4"/>
              </a:rPr>
              <a:t>run_placement_main_nesterov()</a:t>
            </a:r>
            <a:r>
              <a:rPr lang="zh-TW" sz="1600"/>
              <a:t> </a:t>
            </a:r>
            <a:endParaRPr sz="1600"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AutoNum type="arabicPeriod"/>
            </a:pPr>
            <a:r>
              <a:rPr b="1" lang="zh-TW" sz="1600" u="sng">
                <a:solidFill>
                  <a:srgbClr val="FF000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global_placement_main()</a:t>
            </a:r>
            <a:r>
              <a:rPr b="1" lang="zh-TW" sz="1600">
                <a:solidFill>
                  <a:srgbClr val="FF0000"/>
                </a:solidFill>
              </a:rPr>
              <a:t> : 13 -&gt; 138</a:t>
            </a:r>
            <a:endParaRPr b="1" sz="1600">
              <a:solidFill>
                <a:srgbClr val="FF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Xplace/src/detailed_placement.py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/>
              <a:t>Xplace/src/detail_placement.py : 727</a:t>
            </a:r>
            <a:endParaRPr sz="1600"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zh-TW" sz="1600" u="sng">
                <a:solidFill>
                  <a:schemeClr val="hlink"/>
                </a:solidFill>
                <a:hlinkClick r:id="rId6"/>
              </a:rPr>
              <a:t>detail_placement_main()</a:t>
            </a:r>
            <a:endParaRPr sz="1600"/>
          </a:p>
        </p:txBody>
      </p:sp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Build Xplace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"/>
          <p:cNvSpPr txBox="1"/>
          <p:nvPr>
            <p:ph idx="1" type="body"/>
          </p:nvPr>
        </p:nvSpPr>
        <p:spPr>
          <a:xfrm>
            <a:off x="729450" y="1944225"/>
            <a:ext cx="76887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conda create –name Xplace python=3.9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conda install pytorch==1.8.0 torchvision==0.9.0 torchaudio==0.8.0 cudatoolkit=11.1 -c pytorch -c conda-forge</a:t>
            </a:r>
            <a:endParaRPr sz="1500"/>
          </a:p>
          <a:p>
            <a:pPr indent="-3111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TW" sz="1500"/>
              <a:t>git clone </a:t>
            </a:r>
            <a:r>
              <a:rPr lang="zh-TW" sz="1500"/>
              <a:t>--recursive </a:t>
            </a:r>
            <a:r>
              <a:rPr lang="zh-TW">
                <a:latin typeface="Arial"/>
                <a:ea typeface="Arial"/>
                <a:cs typeface="Arial"/>
                <a:sym typeface="Arial"/>
              </a:rPr>
              <a:t>https://github.com/cuhk-eda/Xplace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cd Xplace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mkdir build &amp;&amp; cd build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cmake .. -DCMAKE_C_COMPILER=/home/user/group1/local/gcc-7.5.0/bin/gcc -DCMAKE_CXX_COMPILER=/home/user/group1/local/gcc-7.5.0/bin/g++ -DPYTHON_EXECUTABLE=/home/user/group1/miniconda3/envs/Xplace/bin/python -DCMAKE_INSTALL_PREFIX=/home/user/group1/local/Xplace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make -j 32</a:t>
            </a:r>
            <a:endParaRPr sz="1500"/>
          </a:p>
          <a:p>
            <a:pPr indent="-3238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make install</a:t>
            </a:r>
            <a:endParaRPr sz="1500"/>
          </a:p>
        </p:txBody>
      </p:sp>
      <p:sp>
        <p:nvSpPr>
          <p:cNvPr id="153" name="Google Shape;153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Build Xplace - Issues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0"/>
          <p:cNvSpPr txBox="1"/>
          <p:nvPr>
            <p:ph idx="1" type="body"/>
          </p:nvPr>
        </p:nvSpPr>
        <p:spPr>
          <a:xfrm>
            <a:off x="729450" y="1815950"/>
            <a:ext cx="7688700" cy="30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/>
              <a:t>Xplace github 內沒有 requirements.txt，需要自己下載package。</a:t>
            </a:r>
            <a:endParaRPr sz="1400"/>
          </a:p>
          <a:p>
            <a:pPr indent="-3175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pip install numpy==1.26.3</a:t>
            </a:r>
            <a:endParaRPr sz="1400"/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pip install pandas</a:t>
            </a:r>
            <a:endParaRPr sz="1400"/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pip install numba</a:t>
            </a:r>
            <a:endParaRPr sz="1400"/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conda install matplotlib</a:t>
            </a:r>
            <a:endParaRPr sz="1400"/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conda install packaging</a:t>
            </a:r>
            <a:endParaRPr sz="1400"/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conda install seaborn</a:t>
            </a:r>
            <a:endParaRPr sz="1400"/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conda install pulp</a:t>
            </a:r>
            <a:endParaRPr sz="1400"/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conda install -c conda-forge python-igraph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400"/>
              <a:t>要設環境變數 :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400"/>
              <a:t> export LD_LIBRARY_PATH=/home/user/group1/miniconda3/envs/Xplace/lib:$LD_LIBRARY_PATH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400"/>
              <a:t>否則裝package會一直發生錯誤。</a:t>
            </a:r>
            <a:endParaRPr sz="1400"/>
          </a:p>
        </p:txBody>
      </p:sp>
      <p:sp>
        <p:nvSpPr>
          <p:cNvPr id="160" name="Google Shape;160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Build Xplace - Issues</a:t>
            </a:r>
            <a:endParaRPr/>
          </a:p>
        </p:txBody>
      </p:sp>
      <p:sp>
        <p:nvSpPr>
          <p:cNvPr id="166" name="Google Shape;166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708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3"/>
              <a:buAutoNum type="arabicPeriod"/>
            </a:pPr>
            <a:r>
              <a:rPr lang="zh-TW" sz="1702"/>
              <a:t>CMakeLists.txt 沒有偵測 gcc、g++版本，需要手動指定路徑。</a:t>
            </a:r>
            <a:endParaRPr sz="1702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702"/>
          </a:p>
          <a:p>
            <a:pPr indent="-336708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03"/>
              <a:buAutoNum type="arabicPeriod"/>
            </a:pPr>
            <a:r>
              <a:rPr lang="zh-TW" sz="1702"/>
              <a:t>Xplace 不能設定安裝檔路徑 。</a:t>
            </a:r>
            <a:endParaRPr sz="1702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702"/>
          </a:p>
          <a:p>
            <a:pPr indent="-336708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703"/>
              <a:buAutoNum type="arabicPeriod"/>
            </a:pPr>
            <a:r>
              <a:rPr lang="zh-TW" sz="1702"/>
              <a:t>原始碼有錯，需要修改</a:t>
            </a:r>
            <a:br>
              <a:rPr lang="zh-TW" sz="1702"/>
            </a:br>
            <a:endParaRPr sz="1702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702"/>
          </a:p>
        </p:txBody>
      </p:sp>
      <p:sp>
        <p:nvSpPr>
          <p:cNvPr id="167" name="Google Shape;167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